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B775-C234-4AE3-91E6-2D17A6FCD75D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D780-9059-4DFB-BBB7-0ABCC4E006F8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77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B775-C234-4AE3-91E6-2D17A6FCD75D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D780-9059-4DFB-BBB7-0ABCC4E006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85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B775-C234-4AE3-91E6-2D17A6FCD75D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D780-9059-4DFB-BBB7-0ABCC4E006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68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B775-C234-4AE3-91E6-2D17A6FCD75D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D780-9059-4DFB-BBB7-0ABCC4E006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82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B775-C234-4AE3-91E6-2D17A6FCD75D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D780-9059-4DFB-BBB7-0ABCC4E006F8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16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B775-C234-4AE3-91E6-2D17A6FCD75D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D780-9059-4DFB-BBB7-0ABCC4E006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25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B775-C234-4AE3-91E6-2D17A6FCD75D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D780-9059-4DFB-BBB7-0ABCC4E006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6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B775-C234-4AE3-91E6-2D17A6FCD75D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D780-9059-4DFB-BBB7-0ABCC4E006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3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B775-C234-4AE3-91E6-2D17A6FCD75D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D780-9059-4DFB-BBB7-0ABCC4E006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4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DFB775-C234-4AE3-91E6-2D17A6FCD75D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41D780-9059-4DFB-BBB7-0ABCC4E006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90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B775-C234-4AE3-91E6-2D17A6FCD75D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D780-9059-4DFB-BBB7-0ABCC4E006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37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DFB775-C234-4AE3-91E6-2D17A6FCD75D}" type="datetimeFigureOut">
              <a:rPr lang="de-DE" smtClean="0"/>
              <a:t>23.11.2022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41D780-9059-4DFB-BBB7-0ABCC4E006F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03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kirche Christliche Symbole Kreuz Und Taube, Wellen Jesus - Die Quelle  Des Lebenden Wassers Vektor Abbildung - Illustration von leuchtturm,  hoffnung: 122982008">
            <a:extLst>
              <a:ext uri="{FF2B5EF4-FFF2-40B4-BE49-F238E27FC236}">
                <a16:creationId xmlns:a16="http://schemas.microsoft.com/office/drawing/2014/main" id="{DD68A108-FF9B-BF11-C652-2CB484BA89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t="23018" r="21986" b="23081"/>
          <a:stretch/>
        </p:blipFill>
        <p:spPr bwMode="auto">
          <a:xfrm>
            <a:off x="9737560" y="4100363"/>
            <a:ext cx="2406315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D98C9C6-E662-D965-E512-D74513C81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0254" y="1642127"/>
            <a:ext cx="9144000" cy="2387600"/>
          </a:xfrm>
        </p:spPr>
        <p:txBody>
          <a:bodyPr/>
          <a:lstStyle/>
          <a:p>
            <a:r>
              <a:rPr lang="de-DE" dirty="0"/>
              <a:t>Willkommen im Fachbereich Religion</a:t>
            </a:r>
          </a:p>
        </p:txBody>
      </p:sp>
      <p:pic>
        <p:nvPicPr>
          <p:cNvPr id="1026" name="Picture 2" descr="Aktuelles | Integrierte Gesamtschule Neuwied - IGS Johanna ...">
            <a:extLst>
              <a:ext uri="{FF2B5EF4-FFF2-40B4-BE49-F238E27FC236}">
                <a16:creationId xmlns:a16="http://schemas.microsoft.com/office/drawing/2014/main" id="{FCE7155F-DFA0-2CF9-19F1-27AD8955E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125" y="44664"/>
            <a:ext cx="219075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9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0802B-8E12-BAA0-2548-4721B640D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dich bei uns erwartet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64730F1-43E1-FC7B-D50A-9B3890BCC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3954"/>
          </a:xfrm>
        </p:spPr>
        <p:txBody>
          <a:bodyPr>
            <a:normAutofit lnSpcReduction="10000"/>
          </a:bodyPr>
          <a:lstStyle/>
          <a:p>
            <a:r>
              <a:rPr lang="de-DE" sz="2800" dirty="0"/>
              <a:t>Wir beschäftigen uns mit Fragen wie z.B.:</a:t>
            </a:r>
          </a:p>
        </p:txBody>
      </p:sp>
      <p:sp>
        <p:nvSpPr>
          <p:cNvPr id="4" name="Denkblase: wolkenförmig 3">
            <a:extLst>
              <a:ext uri="{FF2B5EF4-FFF2-40B4-BE49-F238E27FC236}">
                <a16:creationId xmlns:a16="http://schemas.microsoft.com/office/drawing/2014/main" id="{309DBB37-E30E-547B-31E8-185FEBEE9846}"/>
              </a:ext>
            </a:extLst>
          </p:cNvPr>
          <p:cNvSpPr/>
          <p:nvPr/>
        </p:nvSpPr>
        <p:spPr>
          <a:xfrm>
            <a:off x="7015083" y="1913396"/>
            <a:ext cx="3080887" cy="1132531"/>
          </a:xfrm>
          <a:prstGeom prst="cloudCallout">
            <a:avLst>
              <a:gd name="adj1" fmla="val -28828"/>
              <a:gd name="adj2" fmla="val 9750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ysClr val="windowText" lastClr="000000"/>
                </a:solidFill>
              </a:rPr>
              <a:t>Gibt es ein Leben nach dem Tod?</a:t>
            </a:r>
          </a:p>
        </p:txBody>
      </p:sp>
      <p:pic>
        <p:nvPicPr>
          <p:cNvPr id="2050" name="Picture 2" descr="19,382 Mann Mit Fragezeichen Vektorgrafiken, Cliparts und Illustrationen  Kaufen - 123RF">
            <a:extLst>
              <a:ext uri="{FF2B5EF4-FFF2-40B4-BE49-F238E27FC236}">
                <a16:creationId xmlns:a16="http://schemas.microsoft.com/office/drawing/2014/main" id="{57A466BD-8B20-FC4A-6EF0-FF7E8AF13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2" t="12667" r="21106" b="16372"/>
          <a:stretch/>
        </p:blipFill>
        <p:spPr bwMode="auto">
          <a:xfrm>
            <a:off x="5528536" y="4747662"/>
            <a:ext cx="1134928" cy="132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enkblase: wolkenförmig 4">
            <a:extLst>
              <a:ext uri="{FF2B5EF4-FFF2-40B4-BE49-F238E27FC236}">
                <a16:creationId xmlns:a16="http://schemas.microsoft.com/office/drawing/2014/main" id="{BCD44958-6BFF-8AC8-1553-27994998119D}"/>
              </a:ext>
            </a:extLst>
          </p:cNvPr>
          <p:cNvSpPr/>
          <p:nvPr/>
        </p:nvSpPr>
        <p:spPr>
          <a:xfrm>
            <a:off x="2936431" y="2428062"/>
            <a:ext cx="2313271" cy="1132531"/>
          </a:xfrm>
          <a:prstGeom prst="cloudCallout">
            <a:avLst>
              <a:gd name="adj1" fmla="val 31402"/>
              <a:gd name="adj2" fmla="val 10939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ysClr val="windowText" lastClr="000000"/>
                </a:solidFill>
              </a:rPr>
              <a:t>Bin ich gut genug?</a:t>
            </a:r>
          </a:p>
        </p:txBody>
      </p:sp>
      <p:sp>
        <p:nvSpPr>
          <p:cNvPr id="7" name="Denkblase: wolkenförmig 6">
            <a:extLst>
              <a:ext uri="{FF2B5EF4-FFF2-40B4-BE49-F238E27FC236}">
                <a16:creationId xmlns:a16="http://schemas.microsoft.com/office/drawing/2014/main" id="{2D67D112-B8EE-A8F6-368F-AFCF35DDD3EB}"/>
              </a:ext>
            </a:extLst>
          </p:cNvPr>
          <p:cNvSpPr/>
          <p:nvPr/>
        </p:nvSpPr>
        <p:spPr>
          <a:xfrm>
            <a:off x="8209522" y="3248629"/>
            <a:ext cx="2723950" cy="1328286"/>
          </a:xfrm>
          <a:prstGeom prst="cloudCallout">
            <a:avLst>
              <a:gd name="adj1" fmla="val -89051"/>
              <a:gd name="adj2" fmla="val 4424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ysClr val="windowText" lastClr="000000"/>
                </a:solidFill>
              </a:rPr>
              <a:t>Gibt es einen Gott für alle?</a:t>
            </a:r>
          </a:p>
        </p:txBody>
      </p:sp>
      <p:sp>
        <p:nvSpPr>
          <p:cNvPr id="8" name="Denkblase: wolkenförmig 7">
            <a:extLst>
              <a:ext uri="{FF2B5EF4-FFF2-40B4-BE49-F238E27FC236}">
                <a16:creationId xmlns:a16="http://schemas.microsoft.com/office/drawing/2014/main" id="{3B01A3A5-171C-5BB9-2397-D5CA30D8C9B2}"/>
              </a:ext>
            </a:extLst>
          </p:cNvPr>
          <p:cNvSpPr/>
          <p:nvPr/>
        </p:nvSpPr>
        <p:spPr>
          <a:xfrm>
            <a:off x="1575335" y="4740443"/>
            <a:ext cx="3041583" cy="1132531"/>
          </a:xfrm>
          <a:prstGeom prst="cloudCallout">
            <a:avLst>
              <a:gd name="adj1" fmla="val 63647"/>
              <a:gd name="adj2" fmla="val -1793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ysClr val="windowText" lastClr="000000"/>
                </a:solidFill>
              </a:rPr>
              <a:t>Handeln Christen anders?</a:t>
            </a:r>
          </a:p>
        </p:txBody>
      </p:sp>
      <p:sp>
        <p:nvSpPr>
          <p:cNvPr id="9" name="Denkblase: wolkenförmig 8">
            <a:extLst>
              <a:ext uri="{FF2B5EF4-FFF2-40B4-BE49-F238E27FC236}">
                <a16:creationId xmlns:a16="http://schemas.microsoft.com/office/drawing/2014/main" id="{2055AE4A-22FA-CD23-24AE-8E775379D433}"/>
              </a:ext>
            </a:extLst>
          </p:cNvPr>
          <p:cNvSpPr/>
          <p:nvPr/>
        </p:nvSpPr>
        <p:spPr>
          <a:xfrm>
            <a:off x="7530164" y="4816991"/>
            <a:ext cx="3086501" cy="1328286"/>
          </a:xfrm>
          <a:prstGeom prst="cloudCallout">
            <a:avLst>
              <a:gd name="adj1" fmla="val -61153"/>
              <a:gd name="adj2" fmla="val -3025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ysClr val="windowText" lastClr="000000"/>
                </a:solidFill>
              </a:rPr>
              <a:t>Muss sich Kirche einmischen?</a:t>
            </a:r>
          </a:p>
        </p:txBody>
      </p:sp>
      <p:sp>
        <p:nvSpPr>
          <p:cNvPr id="10" name="Denkblase: wolkenförmig 9">
            <a:extLst>
              <a:ext uri="{FF2B5EF4-FFF2-40B4-BE49-F238E27FC236}">
                <a16:creationId xmlns:a16="http://schemas.microsoft.com/office/drawing/2014/main" id="{A6B1B6F1-5481-072C-C2ED-2C844ABACA77}"/>
              </a:ext>
            </a:extLst>
          </p:cNvPr>
          <p:cNvSpPr/>
          <p:nvPr/>
        </p:nvSpPr>
        <p:spPr>
          <a:xfrm>
            <a:off x="4883523" y="3401027"/>
            <a:ext cx="2453264" cy="921620"/>
          </a:xfrm>
          <a:prstGeom prst="cloudCallout">
            <a:avLst>
              <a:gd name="adj1" fmla="val 5853"/>
              <a:gd name="adj2" fmla="val 8279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ysClr val="windowText" lastClr="000000"/>
                </a:solidFill>
              </a:rPr>
              <a:t>Gibt es Gott?</a:t>
            </a:r>
          </a:p>
        </p:txBody>
      </p:sp>
      <p:sp>
        <p:nvSpPr>
          <p:cNvPr id="12" name="Denkblase: wolkenförmig 11">
            <a:extLst>
              <a:ext uri="{FF2B5EF4-FFF2-40B4-BE49-F238E27FC236}">
                <a16:creationId xmlns:a16="http://schemas.microsoft.com/office/drawing/2014/main" id="{3E613CAB-5332-F34E-A424-AC5DCC958641}"/>
              </a:ext>
            </a:extLst>
          </p:cNvPr>
          <p:cNvSpPr/>
          <p:nvPr/>
        </p:nvSpPr>
        <p:spPr>
          <a:xfrm>
            <a:off x="307206" y="3503596"/>
            <a:ext cx="3109763" cy="1230437"/>
          </a:xfrm>
          <a:prstGeom prst="cloudCallout">
            <a:avLst>
              <a:gd name="adj1" fmla="val 85865"/>
              <a:gd name="adj2" fmla="val 2978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ysClr val="windowText" lastClr="000000"/>
                </a:solidFill>
              </a:rPr>
              <a:t>Was gibt meinem Leben Sinn?</a:t>
            </a:r>
          </a:p>
        </p:txBody>
      </p:sp>
    </p:spTree>
    <p:extLst>
      <p:ext uri="{BB962C8B-B14F-4D97-AF65-F5344CB8AC3E}">
        <p14:creationId xmlns:p14="http://schemas.microsoft.com/office/powerpoint/2010/main" val="409300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63111-3BA0-6DA9-7D47-6824DEEE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Themenübersicht Oberstufe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FED7F4E3-5CFD-81F3-CDD1-560CED646B24}"/>
              </a:ext>
            </a:extLst>
          </p:cNvPr>
          <p:cNvGrpSpPr/>
          <p:nvPr/>
        </p:nvGrpSpPr>
        <p:grpSpPr>
          <a:xfrm>
            <a:off x="847022" y="1823905"/>
            <a:ext cx="3532021" cy="2177970"/>
            <a:chOff x="-1" y="39687"/>
            <a:chExt cx="3286126" cy="1971675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D3787A86-951A-522A-CDB6-D9BAC1392F84}"/>
                </a:ext>
              </a:extLst>
            </p:cNvPr>
            <p:cNvSpPr/>
            <p:nvPr/>
          </p:nvSpPr>
          <p:spPr>
            <a:xfrm>
              <a:off x="0" y="39687"/>
              <a:ext cx="3286125" cy="19716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682B0D76-9BDD-10A0-037C-C4EDEA262ABD}"/>
                </a:ext>
              </a:extLst>
            </p:cNvPr>
            <p:cNvSpPr txBox="1"/>
            <p:nvPr/>
          </p:nvSpPr>
          <p:spPr>
            <a:xfrm>
              <a:off x="-1" y="39687"/>
              <a:ext cx="3286125" cy="19716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None/>
              </a:pPr>
              <a:r>
                <a:rPr lang="de-DE" sz="3600" kern="1200" dirty="0"/>
                <a:t>Mensch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Geschöpf &amp; Schöpfer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Mensch &amp; seine Verantwortung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Menschenwürde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kern="1200" dirty="0"/>
                <a:t>Menschenbilder im Dialog</a:t>
              </a:r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D8240334-138E-C0AB-C91B-96854C8A4954}"/>
              </a:ext>
            </a:extLst>
          </p:cNvPr>
          <p:cNvGrpSpPr/>
          <p:nvPr/>
        </p:nvGrpSpPr>
        <p:grpSpPr>
          <a:xfrm>
            <a:off x="8152598" y="3817406"/>
            <a:ext cx="3866147" cy="2504885"/>
            <a:chOff x="0" y="39687"/>
            <a:chExt cx="3286125" cy="197167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49EF371C-905E-64D3-0981-457B0E7BA351}"/>
                </a:ext>
              </a:extLst>
            </p:cNvPr>
            <p:cNvSpPr/>
            <p:nvPr/>
          </p:nvSpPr>
          <p:spPr>
            <a:xfrm>
              <a:off x="0" y="39687"/>
              <a:ext cx="3286125" cy="19716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4A92E050-1B64-50BE-F7CB-577427883C2C}"/>
                </a:ext>
              </a:extLst>
            </p:cNvPr>
            <p:cNvSpPr txBox="1"/>
            <p:nvPr/>
          </p:nvSpPr>
          <p:spPr>
            <a:xfrm>
              <a:off x="0" y="39687"/>
              <a:ext cx="3286125" cy="19716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None/>
              </a:pPr>
              <a:r>
                <a:rPr lang="de-DE" sz="3600" kern="1200" dirty="0"/>
                <a:t>Jesus Christus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Deutungen &amp; Bedeutungen  Jesu Christi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Botschaft &amp; Anspruch Jesu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Heilsbedeutung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Christologische Fragen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38F705D5-9794-8A43-1B3D-F9AE26068165}"/>
              </a:ext>
            </a:extLst>
          </p:cNvPr>
          <p:cNvGrpSpPr/>
          <p:nvPr/>
        </p:nvGrpSpPr>
        <p:grpSpPr>
          <a:xfrm>
            <a:off x="4620578" y="1826481"/>
            <a:ext cx="3286125" cy="1971675"/>
            <a:chOff x="0" y="39687"/>
            <a:chExt cx="3286125" cy="1971675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C3B99BD8-E23E-8918-D365-70A520D46222}"/>
                </a:ext>
              </a:extLst>
            </p:cNvPr>
            <p:cNvSpPr/>
            <p:nvPr/>
          </p:nvSpPr>
          <p:spPr>
            <a:xfrm>
              <a:off x="0" y="39687"/>
              <a:ext cx="3286125" cy="19716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D618FEC8-0BCD-9D3A-4F2E-DF0F6D0F11EA}"/>
                </a:ext>
              </a:extLst>
            </p:cNvPr>
            <p:cNvSpPr txBox="1"/>
            <p:nvPr/>
          </p:nvSpPr>
          <p:spPr>
            <a:xfrm>
              <a:off x="0" y="39687"/>
              <a:ext cx="3286125" cy="19716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None/>
              </a:pPr>
              <a:r>
                <a:rPr lang="de-DE" sz="3600" kern="1200" dirty="0"/>
                <a:t>Gott</a:t>
              </a:r>
              <a:endParaRPr lang="de-DE" sz="3600" dirty="0"/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kern="1200" dirty="0"/>
                <a:t>Gottesvorstellungen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Religionskritik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kern="1200" dirty="0"/>
                <a:t>Frage nach dem Leid</a:t>
              </a: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5BE67BBE-EB97-68C5-23A5-3D0BE5A7C0FD}"/>
              </a:ext>
            </a:extLst>
          </p:cNvPr>
          <p:cNvGrpSpPr/>
          <p:nvPr/>
        </p:nvGrpSpPr>
        <p:grpSpPr>
          <a:xfrm>
            <a:off x="8152598" y="628697"/>
            <a:ext cx="3866147" cy="3030809"/>
            <a:chOff x="0" y="39687"/>
            <a:chExt cx="3286125" cy="1971675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47D6C1A0-B92C-7E15-0795-C7183E6EA50C}"/>
                </a:ext>
              </a:extLst>
            </p:cNvPr>
            <p:cNvSpPr/>
            <p:nvPr/>
          </p:nvSpPr>
          <p:spPr>
            <a:xfrm>
              <a:off x="0" y="39687"/>
              <a:ext cx="3286125" cy="197167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DA8FF00A-4262-4B4B-F7D0-B10E690181EA}"/>
                </a:ext>
              </a:extLst>
            </p:cNvPr>
            <p:cNvSpPr txBox="1"/>
            <p:nvPr/>
          </p:nvSpPr>
          <p:spPr>
            <a:xfrm>
              <a:off x="0" y="39687"/>
              <a:ext cx="3286125" cy="19716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None/>
              </a:pPr>
              <a:r>
                <a:rPr lang="de-DE" sz="3600" kern="1200" dirty="0"/>
                <a:t>Christsein in einer pluralen Welt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Theologie &amp; Naturwissenschaften im Gespräch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Ursprung &amp; Auftrag der Kirche</a:t>
              </a:r>
            </a:p>
            <a:p>
              <a:pPr marL="28575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Ökumene</a:t>
              </a:r>
            </a:p>
            <a:p>
              <a:pPr marL="28575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Begegnung von und mit Religionen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514794C5-7E78-3003-3D11-E7CFC6A368C6}"/>
              </a:ext>
            </a:extLst>
          </p:cNvPr>
          <p:cNvGrpSpPr/>
          <p:nvPr/>
        </p:nvGrpSpPr>
        <p:grpSpPr>
          <a:xfrm>
            <a:off x="4620578" y="3975232"/>
            <a:ext cx="3286125" cy="2348568"/>
            <a:chOff x="0" y="39687"/>
            <a:chExt cx="3286125" cy="197167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18613B7F-C806-93F6-5E62-003ADE0BDE8F}"/>
                </a:ext>
              </a:extLst>
            </p:cNvPr>
            <p:cNvSpPr/>
            <p:nvPr/>
          </p:nvSpPr>
          <p:spPr>
            <a:xfrm>
              <a:off x="0" y="39687"/>
              <a:ext cx="3286125" cy="1971675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EBE25726-F266-DFD1-63A5-6720BE156B90}"/>
                </a:ext>
              </a:extLst>
            </p:cNvPr>
            <p:cNvSpPr txBox="1"/>
            <p:nvPr/>
          </p:nvSpPr>
          <p:spPr>
            <a:xfrm>
              <a:off x="0" y="39687"/>
              <a:ext cx="3286125" cy="197167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None/>
              </a:pPr>
              <a:r>
                <a:rPr lang="de-DE" sz="3600" kern="1200" dirty="0"/>
                <a:t>Ethik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Grundfragen der Ethik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kern="1200" dirty="0"/>
                <a:t>Grundformen ethischer Urteilsbildung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kern="1200" dirty="0"/>
                <a:t>Verantwor</a:t>
              </a:r>
              <a:r>
                <a:rPr lang="de-DE" dirty="0"/>
                <a:t>tlich Handeln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kern="1200" dirty="0"/>
                <a:t>Grenzsituationen</a:t>
              </a:r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48D81FAF-1531-045C-313C-F9E651D2679A}"/>
              </a:ext>
            </a:extLst>
          </p:cNvPr>
          <p:cNvGrpSpPr/>
          <p:nvPr/>
        </p:nvGrpSpPr>
        <p:grpSpPr>
          <a:xfrm>
            <a:off x="847022" y="4146171"/>
            <a:ext cx="3532020" cy="2177970"/>
            <a:chOff x="0" y="39687"/>
            <a:chExt cx="3286125" cy="197167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62A42F21-49B8-6620-11DA-6FCEFEDE301C}"/>
                </a:ext>
              </a:extLst>
            </p:cNvPr>
            <p:cNvSpPr/>
            <p:nvPr/>
          </p:nvSpPr>
          <p:spPr>
            <a:xfrm>
              <a:off x="0" y="39687"/>
              <a:ext cx="3286125" cy="1971675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00AC0495-4248-910B-C05B-8C0163BC34E8}"/>
                </a:ext>
              </a:extLst>
            </p:cNvPr>
            <p:cNvSpPr txBox="1"/>
            <p:nvPr/>
          </p:nvSpPr>
          <p:spPr>
            <a:xfrm>
              <a:off x="0" y="39687"/>
              <a:ext cx="3286125" cy="19716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None/>
              </a:pPr>
              <a:r>
                <a:rPr lang="de-DE" sz="3600" kern="1200" dirty="0"/>
                <a:t>Zukunft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Sterben &amp; Tod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Erlösung &amp; Auferstehung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Hoffnungen &amp; Visionen</a:t>
              </a:r>
            </a:p>
            <a:p>
              <a:pPr marL="285750" lvl="0" indent="-285750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Char char="-"/>
              </a:pPr>
              <a:r>
                <a:rPr lang="de-DE" dirty="0"/>
                <a:t>Herausforderungen der Zukunft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869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A1935B-7D73-DC92-40EA-079C0062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Notengebung Oberstufe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E0EAB-762B-1B76-6E41-2D15CE12F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sz="2800" dirty="0"/>
              <a:t>Eine Klausur pro Halbjahr</a:t>
            </a:r>
          </a:p>
          <a:p>
            <a:pPr>
              <a:buFontTx/>
              <a:buChar char="-"/>
            </a:pPr>
            <a:r>
              <a:rPr lang="de-DE" sz="2800" dirty="0"/>
              <a:t>Mündliche Mitarbeitsnoten</a:t>
            </a:r>
          </a:p>
          <a:p>
            <a:pPr>
              <a:buFontTx/>
              <a:buChar char="-"/>
            </a:pPr>
            <a:r>
              <a:rPr lang="de-DE" sz="2800" dirty="0"/>
              <a:t>Weitere Leistungsnachweise, z.B.: </a:t>
            </a:r>
            <a:r>
              <a:rPr lang="de-DE" sz="2800" dirty="0" err="1"/>
              <a:t>Hüs</a:t>
            </a:r>
            <a:r>
              <a:rPr lang="de-DE" sz="2800" dirty="0"/>
              <a:t>, Hausaufgaben,    Ausarbeitungen, Gestaltung eines kreativen Lernprodukts, Portfolios, Gruppenarbeiten, …</a:t>
            </a:r>
          </a:p>
        </p:txBody>
      </p:sp>
      <p:pic>
        <p:nvPicPr>
          <p:cNvPr id="1026" name="Picture 2" descr="Gekaufte Klausuren: Kandidaten dürfen wiederholen">
            <a:extLst>
              <a:ext uri="{FF2B5EF4-FFF2-40B4-BE49-F238E27FC236}">
                <a16:creationId xmlns:a16="http://schemas.microsoft.com/office/drawing/2014/main" id="{CB216F06-A79C-0A84-B919-77AFBA79F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550" y="4526711"/>
            <a:ext cx="2592130" cy="145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94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5F77BC-6969-24CC-9318-571248887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solltest du mitbringen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1AE41E-D939-85F6-AF26-DE4BC8C0F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de-DE" sz="2400" dirty="0"/>
              <a:t>Fähigkeit, dein Wissen, Erfahrungen, Problem- und Fragestellungen offen zu benennen</a:t>
            </a:r>
          </a:p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de-DE" sz="2400" b="0" i="0" dirty="0">
                <a:solidFill>
                  <a:srgbClr val="505050"/>
                </a:solidFill>
                <a:effectLst/>
                <a:latin typeface="Gudea"/>
              </a:rPr>
              <a:t>Bereitschaft, dich mit anderen (religiösen) Überzeugungen auseinanderzusetzen</a:t>
            </a:r>
          </a:p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de-DE" sz="2400" dirty="0"/>
              <a:t>Aktive Teilhabe und Teilnahme am Unterricht</a:t>
            </a:r>
            <a:endParaRPr lang="de-DE" sz="2400" b="0" i="0" dirty="0">
              <a:solidFill>
                <a:srgbClr val="505050"/>
              </a:solidFill>
              <a:effectLst/>
              <a:latin typeface="Gudea"/>
            </a:endParaRPr>
          </a:p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de-DE" sz="2400" b="0" i="0" dirty="0">
                <a:solidFill>
                  <a:srgbClr val="505050"/>
                </a:solidFill>
                <a:effectLst/>
                <a:latin typeface="Gudea"/>
              </a:rPr>
              <a:t>Fähigkeit zum </a:t>
            </a:r>
            <a:r>
              <a:rPr lang="de-DE" sz="2400" dirty="0"/>
              <a:t>respektvollen Kommunizieren und Kooperieren</a:t>
            </a:r>
          </a:p>
          <a:p>
            <a:endParaRPr lang="de-DE" sz="2400" dirty="0"/>
          </a:p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u="sng" dirty="0"/>
              <a:t>Jeder</a:t>
            </a:r>
            <a:r>
              <a:rPr lang="de-DE" sz="2400" dirty="0"/>
              <a:t> ist willkommen </a:t>
            </a:r>
            <a:r>
              <a:rPr lang="de-DE" sz="2400" dirty="0">
                <a:sym typeface="Wingdings" panose="05000000000000000000" pitchFamily="2" charset="2"/>
              </a:rPr>
              <a:t></a:t>
            </a:r>
            <a:endParaRPr lang="de-DE" sz="2400" dirty="0"/>
          </a:p>
        </p:txBody>
      </p:sp>
      <p:pic>
        <p:nvPicPr>
          <p:cNvPr id="2050" name="Picture 2" descr="Foraus.de / Gesetzliche Grundlagen der Berufsausbildung im Betrieb">
            <a:extLst>
              <a:ext uri="{FF2B5EF4-FFF2-40B4-BE49-F238E27FC236}">
                <a16:creationId xmlns:a16="http://schemas.microsoft.com/office/drawing/2014/main" id="{1FF48D3C-449D-3407-F077-9C75300667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5" r="25884"/>
          <a:stretch/>
        </p:blipFill>
        <p:spPr bwMode="auto">
          <a:xfrm>
            <a:off x="9038122" y="3846102"/>
            <a:ext cx="1848052" cy="202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655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9EC326-9A37-AF23-4AEB-9ADD5D597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bieten wir dir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530E93-5168-8EF0-B541-7277D4779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1818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sz="2200" dirty="0"/>
              <a:t>Beschäftigung mit existentiellen Fragen (Liebe, Leid, Tod, Sinn des Lebens, ...), die dich und dein Leben betreffen und auf die andere Wissenschaften keine Antworten geben können</a:t>
            </a:r>
          </a:p>
          <a:p>
            <a:pPr>
              <a:buFontTx/>
              <a:buChar char="-"/>
            </a:pPr>
            <a:r>
              <a:rPr lang="de-DE" sz="2200" dirty="0"/>
              <a:t>Auseinandersetzung mit religiös-ethischen Herausforderungen in der Gesellschaft, Kultur, Wissenschaft, Politik und Wirtschaft</a:t>
            </a:r>
          </a:p>
          <a:p>
            <a:pPr>
              <a:buFontTx/>
              <a:buChar char="-"/>
            </a:pPr>
            <a:r>
              <a:rPr lang="de-DE" sz="2200" dirty="0"/>
              <a:t>Kritische Auseinandersetzung mit religiösen/ethischen Themen und der Kirche</a:t>
            </a:r>
          </a:p>
          <a:p>
            <a:pPr>
              <a:buFontTx/>
              <a:buChar char="-"/>
            </a:pPr>
            <a:r>
              <a:rPr lang="de-DE" sz="2200" dirty="0"/>
              <a:t>Orientierungshilfen bei Sinn- und Wertesuche</a:t>
            </a:r>
          </a:p>
          <a:p>
            <a:pPr>
              <a:buFontTx/>
              <a:buChar char="-"/>
            </a:pPr>
            <a:r>
              <a:rPr lang="de-DE" sz="2200" dirty="0"/>
              <a:t>Mitgestaltung des Schullebens</a:t>
            </a:r>
          </a:p>
          <a:p>
            <a:pPr>
              <a:buFontTx/>
              <a:buChar char="-"/>
            </a:pPr>
            <a:r>
              <a:rPr lang="de-DE" sz="2200" dirty="0"/>
              <a:t>Austausch geprägt von Respekt, Verständnis und Offenheit</a:t>
            </a:r>
          </a:p>
          <a:p>
            <a:pPr>
              <a:buFontTx/>
              <a:buChar char="-"/>
            </a:pPr>
            <a:endParaRPr lang="de-DE" sz="2200" dirty="0"/>
          </a:p>
        </p:txBody>
      </p:sp>
      <p:pic>
        <p:nvPicPr>
          <p:cNvPr id="3074" name="Picture 2" descr="Fortbildungen für Mediator:innen - Mediationsstelle Brückenschlag e.V.">
            <a:extLst>
              <a:ext uri="{FF2B5EF4-FFF2-40B4-BE49-F238E27FC236}">
                <a16:creationId xmlns:a16="http://schemas.microsoft.com/office/drawing/2014/main" id="{FE1ADEF7-F6C5-5511-72DC-A9717D9AC3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4" r="-1"/>
          <a:stretch/>
        </p:blipFill>
        <p:spPr bwMode="auto">
          <a:xfrm>
            <a:off x="8484404" y="5033563"/>
            <a:ext cx="3354970" cy="93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91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575E76-B672-1DFF-C3A8-5A1FDDF4B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72990"/>
            <a:ext cx="10058400" cy="3525165"/>
          </a:xfrm>
        </p:spPr>
        <p:txBody>
          <a:bodyPr>
            <a:normAutofit/>
          </a:bodyPr>
          <a:lstStyle/>
          <a:p>
            <a:pPr algn="ctr"/>
            <a:r>
              <a:rPr lang="de-DE" sz="4000" dirty="0"/>
              <a:t>Wir hoffen, dass wir dein Interesse wecken konnten und stehen dir bei Fragen gerne zur Verfügung!</a:t>
            </a:r>
          </a:p>
          <a:p>
            <a:pPr algn="ctr"/>
            <a:endParaRPr lang="de-DE" sz="4000" dirty="0"/>
          </a:p>
          <a:p>
            <a:pPr algn="ctr"/>
            <a:r>
              <a:rPr lang="de-DE" sz="4000" dirty="0"/>
              <a:t>Wir freuen uns auf dich! </a:t>
            </a:r>
            <a:r>
              <a:rPr lang="de-DE" sz="4000" dirty="0">
                <a:sym typeface="Wingdings" panose="05000000000000000000" pitchFamily="2" charset="2"/>
              </a:rPr>
              <a:t></a:t>
            </a:r>
            <a:endParaRPr lang="de-DE" sz="4000" dirty="0"/>
          </a:p>
        </p:txBody>
      </p:sp>
      <p:pic>
        <p:nvPicPr>
          <p:cNvPr id="4100" name="Picture 4" descr="Self esteem - Free people icons">
            <a:extLst>
              <a:ext uri="{FF2B5EF4-FFF2-40B4-BE49-F238E27FC236}">
                <a16:creationId xmlns:a16="http://schemas.microsoft.com/office/drawing/2014/main" id="{0F08F999-2FFC-BC83-1855-941FC27EB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1015" y="4388318"/>
            <a:ext cx="1637097" cy="163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828069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ück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317</Words>
  <Application>Microsoft Office PowerPoint</Application>
  <PresentationFormat>Breitbild</PresentationFormat>
  <Paragraphs>61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Gudea</vt:lpstr>
      <vt:lpstr>Rückblick</vt:lpstr>
      <vt:lpstr>Willkommen im Fachbereich Religion</vt:lpstr>
      <vt:lpstr>Was dich bei uns erwartet</vt:lpstr>
      <vt:lpstr>Themenübersicht Oberstufe</vt:lpstr>
      <vt:lpstr>Notengebung Oberstufe</vt:lpstr>
      <vt:lpstr>Das solltest du mitbringen</vt:lpstr>
      <vt:lpstr>Das bieten wir dir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im Fachbereich Religion</dc:title>
  <dc:creator>burg.diana@gmail.com</dc:creator>
  <cp:lastModifiedBy>burg.diana@gmail.com</cp:lastModifiedBy>
  <cp:revision>18</cp:revision>
  <dcterms:created xsi:type="dcterms:W3CDTF">2022-11-22T15:07:28Z</dcterms:created>
  <dcterms:modified xsi:type="dcterms:W3CDTF">2022-11-23T18:54:31Z</dcterms:modified>
</cp:coreProperties>
</file>