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57.png" ContentType="image/png"/>
  <Override PartName="/ppt/media/image1.png" ContentType="image/png"/>
  <Override PartName="/ppt/media/image33.jpeg" ContentType="image/jpeg"/>
  <Override PartName="/ppt/media/media3.m4a" ContentType="audio/mp4"/>
  <Override PartName="/ppt/media/image58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media9.m4a" ContentType="audio/mp4"/>
  <Override PartName="/ppt/media/image11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49.png" ContentType="image/png"/>
  <Override PartName="/ppt/media/media17.m4a" ContentType="audio/mp4"/>
  <Override PartName="/ppt/media/image19.png" ContentType="image/png"/>
  <Override PartName="/ppt/media/image18.png" ContentType="image/png"/>
  <Override PartName="/ppt/media/image20.jpeg" ContentType="image/jpeg"/>
  <Override PartName="/ppt/media/media42.m4a" ContentType="audio/mp4"/>
  <Override PartName="/ppt/media/image44.png" ContentType="image/png"/>
  <Override PartName="/ppt/media/image21.png" ContentType="image/png"/>
  <Override PartName="/ppt/media/media22.m4a" ContentType="audio/mp4"/>
  <Override PartName="/ppt/media/image24.png" ContentType="image/png"/>
  <Override PartName="/ppt/media/image23.png" ContentType="image/png"/>
  <Override PartName="/ppt/media/media25.m4a" ContentType="audio/mp4"/>
  <Override PartName="/ppt/media/image27.png" ContentType="image/png"/>
  <Override PartName="/ppt/media/image26.png" ContentType="image/png"/>
  <Override PartName="/ppt/media/image28.png" ContentType="image/png"/>
  <Override PartName="/ppt/media/image29.gif" ContentType="image/gif"/>
  <Override PartName="/ppt/media/media30.m4a" ContentType="audio/mp4"/>
  <Override PartName="/ppt/media/image32.png" ContentType="image/png"/>
  <Override PartName="/ppt/media/image31.png" ContentType="image/png"/>
  <Override PartName="/ppt/media/media34.m4a" ContentType="audio/mp4"/>
  <Override PartName="/ppt/media/image36.png" ContentType="image/png"/>
  <Override PartName="/ppt/media/image35.png" ContentType="image/png"/>
  <Override PartName="/ppt/media/image37.jpeg" ContentType="image/jpeg"/>
  <Override PartName="/ppt/media/image38.jpeg" ContentType="image/jpeg"/>
  <Override PartName="/ppt/media/image45.png" ContentType="image/png"/>
  <Override PartName="/ppt/media/media39.m4a" ContentType="audio/mp4"/>
  <Override PartName="/ppt/media/image51.png" ContentType="image/png"/>
  <Override PartName="/ppt/media/image40.png" ContentType="image/png"/>
  <Override PartName="/ppt/media/image41.png" ContentType="image/png"/>
  <Override PartName="/ppt/media/image43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media50.m4a" ContentType="audio/mp4"/>
  <Override PartName="/ppt/media/image52.png" ContentType="image/png"/>
  <Override PartName="/ppt/media/image53.png" ContentType="image/png"/>
  <Override PartName="/ppt/media/image60.jpeg" ContentType="image/jpeg"/>
  <Override PartName="/ppt/media/image54.png" ContentType="image/png"/>
  <Override PartName="/ppt/media/image55.png" ContentType="image/png"/>
  <Override PartName="/ppt/media/image56.png" ContentType="image/png"/>
  <Override PartName="/ppt/media/image59.png" ContentType="image/png"/>
  <Override PartName="/ppt/media/image61.png" ContentType="image/png"/>
  <Override PartName="/ppt/media/media62.m4a" ContentType="audio/mp4"/>
  <Override PartName="/ppt/media/image6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Titelmasterformat durch Klicken bearbeiten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637AED7-C279-41F4-8676-D0869B23959D}" type="datetime">
              <a:rPr b="0" lang="de-DE" sz="1200" spc="-1" strike="noStrike">
                <a:solidFill>
                  <a:srgbClr val="8b8b8b"/>
                </a:solidFill>
                <a:latin typeface="Calibri"/>
              </a:rPr>
              <a:t>18.11.22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6388730-0079-4D25-A7DF-0DEA067BF43E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10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Titelmasterformat durch Klicken bearbeiten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Textmasterformat bearbeiten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Zweite Ebene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Dritte 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Vierte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1262768-1914-411F-B703-7FF8E6B87C7C}" type="datetime">
              <a:rPr b="0" lang="de-DE" sz="1200" spc="-1" strike="noStrike">
                <a:solidFill>
                  <a:srgbClr val="8b8b8b"/>
                </a:solidFill>
                <a:latin typeface="Calibri"/>
              </a:rPr>
              <a:t>18.11.22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E31D1A7-75EB-4C25-B4B1-69D6AEB03347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Titelmasterformat durch Klicken bearbeiten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184C60A-708E-4720-A891-E933733DCB38}" type="datetime">
              <a:rPr b="0" lang="de-DE" sz="1200" spc="-1" strike="noStrike">
                <a:solidFill>
                  <a:srgbClr val="8b8b8b"/>
                </a:solidFill>
                <a:latin typeface="Calibri"/>
              </a:rPr>
              <a:t>18.11.22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75B6C6A-6F2B-495E-BF39-D74C1C36235F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CC86713-C093-47A9-BF68-1DF464462338}" type="datetime">
              <a:rPr b="0" lang="de-DE" sz="1200" spc="-1" strike="noStrike">
                <a:solidFill>
                  <a:srgbClr val="8b8b8b"/>
                </a:solidFill>
                <a:latin typeface="Calibri"/>
              </a:rPr>
              <a:t>18.11.22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F190376-4C89-4B33-AE0E-ED18F73DC314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Format des Titeltextes durch Klicken bearbeiten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audio" Target="../media/media3.m4a"/><Relationship Id="rId4" Type="http://schemas.microsoft.com/office/2007/relationships/media" Target="../media/media3.m4a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audio" Target="../media/media50.m4a"/><Relationship Id="rId5" Type="http://schemas.microsoft.com/office/2007/relationships/media" Target="../media/media50.m4a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image" Target="../media/image61.png"/><Relationship Id="rId3" Type="http://schemas.openxmlformats.org/officeDocument/2006/relationships/audio" Target="../media/media62.m4a"/><Relationship Id="rId4" Type="http://schemas.microsoft.com/office/2007/relationships/media" Target="../media/media62.m4a"/><Relationship Id="rId5" Type="http://schemas.openxmlformats.org/officeDocument/2006/relationships/image" Target="../media/image63.png"/><Relationship Id="rId6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audio" Target="../media/media9.m4a"/><Relationship Id="rId6" Type="http://schemas.microsoft.com/office/2007/relationships/media" Target="../media/media9.m4a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audio" Target="../media/media17.m4a"/><Relationship Id="rId4" Type="http://schemas.microsoft.com/office/2007/relationships/media" Target="../media/media17.m4a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image" Target="../media/image21.png"/><Relationship Id="rId4" Type="http://schemas.openxmlformats.org/officeDocument/2006/relationships/audio" Target="../media/media22.m4a"/><Relationship Id="rId5" Type="http://schemas.microsoft.com/office/2007/relationships/media" Target="../media/media22.m4a"/><Relationship Id="rId6" Type="http://schemas.openxmlformats.org/officeDocument/2006/relationships/image" Target="../media/image23.pn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audio" Target="../media/media25.m4a"/><Relationship Id="rId3" Type="http://schemas.microsoft.com/office/2007/relationships/media" Target="../media/media25.m4a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gif"/><Relationship Id="rId4" Type="http://schemas.openxmlformats.org/officeDocument/2006/relationships/audio" Target="../media/media30.m4a"/><Relationship Id="rId5" Type="http://schemas.microsoft.com/office/2007/relationships/media" Target="../media/media30.m4a"/><Relationship Id="rId6" Type="http://schemas.openxmlformats.org/officeDocument/2006/relationships/image" Target="../media/image31.png"/><Relationship Id="rId7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audio" Target="../media/media34.m4a"/><Relationship Id="rId4" Type="http://schemas.microsoft.com/office/2007/relationships/media" Target="../media/media34.m4a"/><Relationship Id="rId5" Type="http://schemas.openxmlformats.org/officeDocument/2006/relationships/image" Target="../media/image35.png"/><Relationship Id="rId6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hyperlink" Target="http://wizard.webquests.ch/pics/upload/373/grenvergleich_und_verbreitungsgebiete_von_vier_pinguinarten_400.jp" TargetMode="External"/><Relationship Id="rId5" Type="http://schemas.openxmlformats.org/officeDocument/2006/relationships/hyperlink" Target="http://wizard.webquests.ch/pics/upload/373/grenvergleich_und_verbreitungsgebiete_von_vier_pinguinarten_400.jp" TargetMode="External"/><Relationship Id="rId6" Type="http://schemas.openxmlformats.org/officeDocument/2006/relationships/hyperlink" Target="http://wizard.webquests.ch/pics/upload/373/grenvergleich_und_verbreitungsgebiete_von_vier_pinguinarten_400.jp" TargetMode="External"/><Relationship Id="rId7" Type="http://schemas.openxmlformats.org/officeDocument/2006/relationships/hyperlink" Target="http://wizard.webquests.ch/pics/upload/373/grenvergleich_und_verbreitungsgebiete_von_vier_pinguinarten_400.jp" TargetMode="External"/><Relationship Id="rId8" Type="http://schemas.openxmlformats.org/officeDocument/2006/relationships/hyperlink" Target="http://wizard.webquests.ch/pics/upload/373/grenvergleich_und_verbreitungsgebiete_von_vier_pinguinarten_400.jp" TargetMode="External"/><Relationship Id="rId9" Type="http://schemas.openxmlformats.org/officeDocument/2006/relationships/hyperlink" Target="http://wizard.webquests.ch/pics/upload/373/grenvergleich_und_verbreitungsgebiete_von_vier_pinguinarten_400.jp" TargetMode="External"/><Relationship Id="rId10" Type="http://schemas.openxmlformats.org/officeDocument/2006/relationships/hyperlink" Target="http://wizard.webquests.ch/pics/upload/373/grenvergleich_und_verbreitungsgebiete_von_vier_pinguinarten_400.jp" TargetMode="External"/><Relationship Id="rId11" Type="http://schemas.openxmlformats.org/officeDocument/2006/relationships/hyperlink" Target="http://wizard.webquests.ch/pics/upload/373/grenvergleich_und_verbreitungsgebiete_von_vier_pinguinarten_400.jp" TargetMode="External"/><Relationship Id="rId12" Type="http://schemas.openxmlformats.org/officeDocument/2006/relationships/audio" Target="../media/media39.m4a"/><Relationship Id="rId13" Type="http://schemas.microsoft.com/office/2007/relationships/media" Target="../media/media39.m4a"/><Relationship Id="rId14" Type="http://schemas.openxmlformats.org/officeDocument/2006/relationships/image" Target="../media/image40.png"/><Relationship Id="rId15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audio" Target="../media/media42.m4a"/><Relationship Id="rId3" Type="http://schemas.microsoft.com/office/2007/relationships/media" Target="../media/media42.m4a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el 1"/>
          <p:cNvSpPr txBox="1"/>
          <p:nvPr/>
        </p:nvSpPr>
        <p:spPr>
          <a:xfrm>
            <a:off x="755640" y="332640"/>
            <a:ext cx="6768360" cy="122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 u="sng">
                <a:solidFill>
                  <a:srgbClr val="000000"/>
                </a:solidFill>
                <a:uFillTx/>
                <a:latin typeface="Calibri"/>
              </a:rPr>
              <a:t>Oberstufe Biologie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5" name="Picture 1" descr=""/>
          <p:cNvPicPr/>
          <p:nvPr/>
        </p:nvPicPr>
        <p:blipFill>
          <a:blip r:embed="rId1"/>
          <a:stretch/>
        </p:blipFill>
        <p:spPr>
          <a:xfrm>
            <a:off x="1259640" y="1530000"/>
            <a:ext cx="6364440" cy="4623480"/>
          </a:xfrm>
          <a:prstGeom prst="rect">
            <a:avLst/>
          </a:prstGeom>
          <a:ln w="0">
            <a:noFill/>
          </a:ln>
        </p:spPr>
      </p:pic>
      <p:pic>
        <p:nvPicPr>
          <p:cNvPr id="166" name="Grafik 3" descr=""/>
          <p:cNvPicPr/>
          <p:nvPr/>
        </p:nvPicPr>
        <p:blipFill>
          <a:blip r:embed="rId2"/>
          <a:stretch/>
        </p:blipFill>
        <p:spPr>
          <a:xfrm>
            <a:off x="7452360" y="188640"/>
            <a:ext cx="1275480" cy="863640"/>
          </a:xfrm>
          <a:prstGeom prst="rect">
            <a:avLst/>
          </a:prstGeom>
          <a:ln w="0">
            <a:noFill/>
          </a:ln>
        </p:spPr>
      </p:pic>
      <p:pic>
        <p:nvPicPr>
          <p:cNvPr id="167" name="" descr="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r:embed="rId4"/>
              </p:ext>
            </p:extLst>
          </p:nvPr>
        </p:nvPicPr>
        <p:blipFill>
          <a:blip r:embed="rId5"/>
        </p:blipFill>
        <p:spPr>
          <a:xfrm>
            <a:off x="8318520" y="6032520"/>
            <a:ext cx="609120" cy="60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advTm="5000" p14:dur="250"/>
    </mc:Choice>
    <mc:Fallback>
      <p:transition advTm="5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1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" descr=""/>
          <p:cNvPicPr/>
          <p:nvPr/>
        </p:nvPicPr>
        <p:blipFill>
          <a:blip r:embed="rId1"/>
          <a:stretch/>
        </p:blipFill>
        <p:spPr>
          <a:xfrm>
            <a:off x="5788800" y="4248000"/>
            <a:ext cx="1771200" cy="1142640"/>
          </a:xfrm>
          <a:prstGeom prst="rect">
            <a:avLst/>
          </a:prstGeom>
          <a:ln w="0">
            <a:noFill/>
          </a:ln>
        </p:spPr>
      </p:pic>
      <p:pic>
        <p:nvPicPr>
          <p:cNvPr id="223" name="" descr=""/>
          <p:cNvPicPr/>
          <p:nvPr/>
        </p:nvPicPr>
        <p:blipFill>
          <a:blip r:embed="rId2"/>
          <a:stretch/>
        </p:blipFill>
        <p:spPr>
          <a:xfrm>
            <a:off x="6772320" y="836280"/>
            <a:ext cx="1955520" cy="977400"/>
          </a:xfrm>
          <a:prstGeom prst="rect">
            <a:avLst/>
          </a:prstGeom>
          <a:ln w="0">
            <a:noFill/>
          </a:ln>
        </p:spPr>
      </p:pic>
      <p:sp>
        <p:nvSpPr>
          <p:cNvPr id="224" name="Titel 1_2"/>
          <p:cNvSpPr txBox="1"/>
          <p:nvPr/>
        </p:nvSpPr>
        <p:spPr>
          <a:xfrm>
            <a:off x="611640" y="180000"/>
            <a:ext cx="6768360" cy="656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 u="sng">
                <a:solidFill>
                  <a:srgbClr val="000000"/>
                </a:solidFill>
                <a:uFillTx/>
                <a:latin typeface="Calibri"/>
              </a:rPr>
              <a:t>Die Basiskonzepte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5" name="Grafik 3_0" descr=""/>
          <p:cNvPicPr/>
          <p:nvPr/>
        </p:nvPicPr>
        <p:blipFill>
          <a:blip r:embed="rId3"/>
          <a:stretch/>
        </p:blipFill>
        <p:spPr>
          <a:xfrm>
            <a:off x="7452360" y="188640"/>
            <a:ext cx="1275480" cy="863640"/>
          </a:xfrm>
          <a:prstGeom prst="rect">
            <a:avLst/>
          </a:prstGeom>
          <a:ln w="0">
            <a:noFill/>
          </a:ln>
        </p:spPr>
      </p:pic>
      <p:pic>
        <p:nvPicPr>
          <p:cNvPr id="226" name="" descr="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r:embed="rId5"/>
              </p:ext>
            </p:extLst>
          </p:nvPr>
        </p:nvPicPr>
        <p:blipFill>
          <a:blip r:embed="rId6"/>
        </p:blipFill>
        <p:spPr>
          <a:xfrm>
            <a:off x="8318520" y="6032520"/>
            <a:ext cx="609120" cy="609120"/>
          </a:xfrm>
          <a:prstGeom prst="rect">
            <a:avLst/>
          </a:prstGeom>
          <a:ln w="0">
            <a:noFill/>
          </a:ln>
        </p:spPr>
      </p:pic>
      <p:sp>
        <p:nvSpPr>
          <p:cNvPr id="227" name=""/>
          <p:cNvSpPr txBox="1"/>
          <p:nvPr/>
        </p:nvSpPr>
        <p:spPr>
          <a:xfrm>
            <a:off x="2880000" y="973800"/>
            <a:ext cx="396000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de-DE" sz="1800" spc="-1" strike="noStrike">
                <a:latin typeface="Arial"/>
                <a:ea typeface="Microsoft YaHei"/>
              </a:rPr>
              <a:t>Struktur und Funktion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Schlüssel-Schloss-Prinzip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Oberflächenvergrößerung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28" name=""/>
          <p:cNvSpPr txBox="1"/>
          <p:nvPr/>
        </p:nvSpPr>
        <p:spPr>
          <a:xfrm>
            <a:off x="2880000" y="2089800"/>
            <a:ext cx="4500000" cy="137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de-DE" sz="1800" spc="-1" strike="noStrike">
                <a:latin typeface="Arial"/>
                <a:ea typeface="Microsoft YaHei"/>
              </a:rPr>
              <a:t>Stoff- und Energieumwandlung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offenes System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Stoffkreislauf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energetische Kopplung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29" name=""/>
          <p:cNvSpPr txBox="1"/>
          <p:nvPr/>
        </p:nvSpPr>
        <p:spPr>
          <a:xfrm>
            <a:off x="2880000" y="3169800"/>
            <a:ext cx="5040000" cy="137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de-DE" sz="1800" spc="-1" strike="noStrike">
                <a:latin typeface="Arial"/>
                <a:ea typeface="Microsoft YaHei"/>
              </a:rPr>
              <a:t>Information und Kommunikation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Codierung und Decodierung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räumliche Summation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Signaltransduktion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30" name=""/>
          <p:cNvSpPr txBox="1"/>
          <p:nvPr/>
        </p:nvSpPr>
        <p:spPr>
          <a:xfrm>
            <a:off x="2880000" y="4248000"/>
            <a:ext cx="4860000" cy="137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de-DE" sz="1800" spc="-1" strike="noStrike">
                <a:latin typeface="Arial"/>
                <a:ea typeface="Microsoft YaHei"/>
              </a:rPr>
              <a:t>Steuerung und Regelung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Homöostase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negative Rückkopplung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induced fit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31" name=""/>
          <p:cNvSpPr txBox="1"/>
          <p:nvPr/>
        </p:nvSpPr>
        <p:spPr>
          <a:xfrm>
            <a:off x="2880000" y="5362200"/>
            <a:ext cx="4680000" cy="137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de-DE" sz="1800" spc="-1" strike="noStrike">
                <a:latin typeface="Arial"/>
                <a:ea typeface="Microsoft YaHei"/>
              </a:rPr>
              <a:t>Individuelle und evolutive Entwicklung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Selektion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Homöobox-Gene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232" name="" descr=""/>
          <p:cNvPicPr/>
          <p:nvPr/>
        </p:nvPicPr>
        <p:blipFill>
          <a:blip r:embed="rId7"/>
          <a:stretch/>
        </p:blipFill>
        <p:spPr>
          <a:xfrm>
            <a:off x="540000" y="1152000"/>
            <a:ext cx="2340000" cy="756000"/>
          </a:xfrm>
          <a:prstGeom prst="rect">
            <a:avLst/>
          </a:prstGeom>
          <a:ln w="0">
            <a:noFill/>
          </a:ln>
        </p:spPr>
      </p:pic>
      <p:pic>
        <p:nvPicPr>
          <p:cNvPr id="233" name="" descr=""/>
          <p:cNvPicPr/>
          <p:nvPr/>
        </p:nvPicPr>
        <p:blipFill>
          <a:blip r:embed="rId8"/>
          <a:stretch/>
        </p:blipFill>
        <p:spPr>
          <a:xfrm>
            <a:off x="7200000" y="2269800"/>
            <a:ext cx="1658880" cy="829440"/>
          </a:xfrm>
          <a:prstGeom prst="rect">
            <a:avLst/>
          </a:prstGeom>
          <a:ln w="0">
            <a:noFill/>
          </a:ln>
        </p:spPr>
      </p:pic>
      <p:pic>
        <p:nvPicPr>
          <p:cNvPr id="234" name="" descr=""/>
          <p:cNvPicPr/>
          <p:nvPr/>
        </p:nvPicPr>
        <p:blipFill>
          <a:blip r:embed="rId9"/>
          <a:stretch/>
        </p:blipFill>
        <p:spPr>
          <a:xfrm>
            <a:off x="540000" y="2243880"/>
            <a:ext cx="2160000" cy="1033560"/>
          </a:xfrm>
          <a:prstGeom prst="rect">
            <a:avLst/>
          </a:prstGeom>
          <a:ln w="0">
            <a:noFill/>
          </a:ln>
        </p:spPr>
      </p:pic>
      <p:pic>
        <p:nvPicPr>
          <p:cNvPr id="235" name="" descr=""/>
          <p:cNvPicPr/>
          <p:nvPr/>
        </p:nvPicPr>
        <p:blipFill>
          <a:blip r:embed="rId10"/>
          <a:stretch/>
        </p:blipFill>
        <p:spPr>
          <a:xfrm>
            <a:off x="937080" y="3232440"/>
            <a:ext cx="1228320" cy="1267560"/>
          </a:xfrm>
          <a:prstGeom prst="rect">
            <a:avLst/>
          </a:prstGeom>
          <a:ln w="0">
            <a:noFill/>
          </a:ln>
        </p:spPr>
      </p:pic>
      <p:pic>
        <p:nvPicPr>
          <p:cNvPr id="236" name="" descr=""/>
          <p:cNvPicPr/>
          <p:nvPr/>
        </p:nvPicPr>
        <p:blipFill>
          <a:blip r:embed="rId11"/>
          <a:stretch/>
        </p:blipFill>
        <p:spPr>
          <a:xfrm>
            <a:off x="6956640" y="3240000"/>
            <a:ext cx="1863360" cy="1181160"/>
          </a:xfrm>
          <a:prstGeom prst="rect">
            <a:avLst/>
          </a:prstGeom>
          <a:ln w="0">
            <a:noFill/>
          </a:ln>
        </p:spPr>
      </p:pic>
      <p:pic>
        <p:nvPicPr>
          <p:cNvPr id="237" name="" descr=""/>
          <p:cNvPicPr/>
          <p:nvPr/>
        </p:nvPicPr>
        <p:blipFill>
          <a:blip r:embed="rId12"/>
          <a:stretch/>
        </p:blipFill>
        <p:spPr>
          <a:xfrm>
            <a:off x="1620000" y="4375440"/>
            <a:ext cx="1080000" cy="1204560"/>
          </a:xfrm>
          <a:prstGeom prst="rect">
            <a:avLst/>
          </a:prstGeom>
          <a:ln w="0">
            <a:noFill/>
          </a:ln>
        </p:spPr>
      </p:pic>
      <p:pic>
        <p:nvPicPr>
          <p:cNvPr id="238" name="" descr=""/>
          <p:cNvPicPr/>
          <p:nvPr/>
        </p:nvPicPr>
        <p:blipFill>
          <a:blip r:embed="rId13"/>
          <a:stretch/>
        </p:blipFill>
        <p:spPr>
          <a:xfrm>
            <a:off x="720000" y="5593680"/>
            <a:ext cx="1904760" cy="1066320"/>
          </a:xfrm>
          <a:prstGeom prst="rect">
            <a:avLst/>
          </a:prstGeom>
          <a:ln w="0">
            <a:noFill/>
          </a:ln>
        </p:spPr>
      </p:pic>
      <p:pic>
        <p:nvPicPr>
          <p:cNvPr id="239" name="" descr=""/>
          <p:cNvPicPr/>
          <p:nvPr/>
        </p:nvPicPr>
        <p:blipFill>
          <a:blip r:embed="rId14"/>
          <a:stretch/>
        </p:blipFill>
        <p:spPr>
          <a:xfrm>
            <a:off x="7230960" y="5485680"/>
            <a:ext cx="1733040" cy="117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advTm="5000" p14:dur="250"/>
    </mc:Choice>
    <mc:Fallback>
      <p:transition advTm="5000"/>
    </mc:Fallback>
  </mc:AlternateContent>
  <p:timing>
    <p:tnLst>
      <p:par>
        <p:cTn id="55" dur="indefinite" restart="never" nodeType="tmRoot">
          <p:childTnLst>
            <p:seq>
              <p:cTn id="56" dur="indefinite" nodeType="mainSeq"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0" dur="1" fill="hold"/>
                                        <p:tgtEl>
                                          <p:spTgt spid="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" descr="http://rlv.zcache.de/biologie_fass_spass_weihnachtsbaum_ornament-rb944b9147e7a449bbea05337cee63aeb_x7s2y_8byvr_512.jpg"/>
          <p:cNvPicPr/>
          <p:nvPr/>
        </p:nvPicPr>
        <p:blipFill>
          <a:blip r:embed="rId1"/>
          <a:stretch/>
        </p:blipFill>
        <p:spPr>
          <a:xfrm>
            <a:off x="971640" y="116640"/>
            <a:ext cx="7200360" cy="7200360"/>
          </a:xfrm>
          <a:prstGeom prst="rect">
            <a:avLst/>
          </a:prstGeom>
          <a:ln w="0">
            <a:noFill/>
          </a:ln>
        </p:spPr>
      </p:pic>
      <p:pic>
        <p:nvPicPr>
          <p:cNvPr id="241" name="Grafik 2" descr=""/>
          <p:cNvPicPr/>
          <p:nvPr/>
        </p:nvPicPr>
        <p:blipFill>
          <a:blip r:embed="rId2"/>
          <a:stretch/>
        </p:blipFill>
        <p:spPr>
          <a:xfrm>
            <a:off x="7452360" y="188640"/>
            <a:ext cx="1275480" cy="863640"/>
          </a:xfrm>
          <a:prstGeom prst="rect">
            <a:avLst/>
          </a:prstGeom>
          <a:ln w="0">
            <a:noFill/>
          </a:ln>
        </p:spPr>
      </p:pic>
      <p:pic>
        <p:nvPicPr>
          <p:cNvPr id="242" name="" descr="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r:embed="rId4"/>
              </p:ext>
            </p:extLst>
          </p:nvPr>
        </p:nvPicPr>
        <p:blipFill>
          <a:blip r:embed="rId5"/>
        </p:blipFill>
        <p:spPr>
          <a:xfrm>
            <a:off x="8318520" y="6032520"/>
            <a:ext cx="609120" cy="60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advTm="5000" p14:dur="250"/>
    </mc:Choice>
    <mc:Fallback>
      <p:transition advTm="5000"/>
    </mc:Fallback>
  </mc:AlternateContent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6" dur="1" fill="hold"/>
                                        <p:tgtEl>
                                          <p:spTgt spid="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6480000" y="4248000"/>
            <a:ext cx="2514240" cy="1110960"/>
          </a:xfrm>
          <a:prstGeom prst="rect">
            <a:avLst/>
          </a:prstGeom>
          <a:ln w="0">
            <a:noFill/>
          </a:ln>
        </p:spPr>
      </p:pic>
      <p:pic>
        <p:nvPicPr>
          <p:cNvPr id="169" name="" descr=""/>
          <p:cNvPicPr/>
          <p:nvPr/>
        </p:nvPicPr>
        <p:blipFill>
          <a:blip r:embed="rId2"/>
          <a:stretch/>
        </p:blipFill>
        <p:spPr>
          <a:xfrm>
            <a:off x="7380000" y="2520000"/>
            <a:ext cx="1631520" cy="1244160"/>
          </a:xfrm>
          <a:prstGeom prst="rect">
            <a:avLst/>
          </a:prstGeom>
          <a:ln w="0">
            <a:noFill/>
          </a:ln>
        </p:spPr>
      </p:pic>
      <p:pic>
        <p:nvPicPr>
          <p:cNvPr id="170" name="" descr=""/>
          <p:cNvPicPr/>
          <p:nvPr/>
        </p:nvPicPr>
        <p:blipFill>
          <a:blip r:embed="rId3"/>
          <a:stretch/>
        </p:blipFill>
        <p:spPr>
          <a:xfrm>
            <a:off x="6772320" y="836280"/>
            <a:ext cx="1955520" cy="977400"/>
          </a:xfrm>
          <a:prstGeom prst="rect">
            <a:avLst/>
          </a:prstGeom>
          <a:ln w="0">
            <a:noFill/>
          </a:ln>
        </p:spPr>
      </p:pic>
      <p:sp>
        <p:nvSpPr>
          <p:cNvPr id="171" name="Titel 1_0"/>
          <p:cNvSpPr txBox="1"/>
          <p:nvPr/>
        </p:nvSpPr>
        <p:spPr>
          <a:xfrm>
            <a:off x="611640" y="180000"/>
            <a:ext cx="6768360" cy="656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 u="sng">
                <a:solidFill>
                  <a:srgbClr val="000000"/>
                </a:solidFill>
                <a:uFillTx/>
                <a:latin typeface="Calibri"/>
              </a:rPr>
              <a:t>Die Leitthemen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2" name="Grafik 3_1" descr=""/>
          <p:cNvPicPr/>
          <p:nvPr/>
        </p:nvPicPr>
        <p:blipFill>
          <a:blip r:embed="rId4"/>
          <a:stretch/>
        </p:blipFill>
        <p:spPr>
          <a:xfrm>
            <a:off x="7452360" y="188640"/>
            <a:ext cx="1275480" cy="863640"/>
          </a:xfrm>
          <a:prstGeom prst="rect">
            <a:avLst/>
          </a:prstGeom>
          <a:ln w="0">
            <a:noFill/>
          </a:ln>
        </p:spPr>
      </p:pic>
      <p:pic>
        <p:nvPicPr>
          <p:cNvPr id="173" name="" descr="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r:embed="rId6"/>
              </p:ext>
            </p:extLst>
          </p:nvPr>
        </p:nvPicPr>
        <p:blipFill>
          <a:blip r:embed="rId7"/>
        </p:blipFill>
        <p:spPr>
          <a:xfrm>
            <a:off x="8318520" y="6032520"/>
            <a:ext cx="609120" cy="609120"/>
          </a:xfrm>
          <a:prstGeom prst="rect">
            <a:avLst/>
          </a:prstGeom>
          <a:ln w="0">
            <a:noFill/>
          </a:ln>
        </p:spPr>
      </p:pic>
      <p:sp>
        <p:nvSpPr>
          <p:cNvPr id="174" name=""/>
          <p:cNvSpPr txBox="1"/>
          <p:nvPr/>
        </p:nvSpPr>
        <p:spPr>
          <a:xfrm>
            <a:off x="2880000" y="973800"/>
            <a:ext cx="396000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de-DE" sz="1800" spc="-1" strike="noStrike">
                <a:latin typeface="Arial"/>
              </a:rPr>
              <a:t>Leben und Energie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Aufbau Zellen, organische Moleküle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Enzymatik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Atmung und Gärung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75" name=""/>
          <p:cNvSpPr txBox="1"/>
          <p:nvPr/>
        </p:nvSpPr>
        <p:spPr>
          <a:xfrm>
            <a:off x="2880000" y="2089800"/>
            <a:ext cx="4500000" cy="137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de-DE" sz="1800" spc="-1" strike="noStrike">
                <a:latin typeface="Arial"/>
                <a:ea typeface="Microsoft YaHei"/>
              </a:rPr>
              <a:t>Genetische Grundlagen des Lebens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Molekulargenetik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Vielfalt und Vererbung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Gentechnik, biologische Arbeitsweisen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76" name=""/>
          <p:cNvSpPr txBox="1"/>
          <p:nvPr/>
        </p:nvSpPr>
        <p:spPr>
          <a:xfrm>
            <a:off x="2880000" y="3169800"/>
            <a:ext cx="5040000" cy="137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de-DE" sz="1800" spc="-1" strike="noStrike">
                <a:latin typeface="Arial"/>
                <a:ea typeface="Microsoft YaHei"/>
              </a:rPr>
              <a:t>Entstehung und Entwicklung des Lebens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Abstammung und Verwandtschaft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Verhaltensökologie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Entstehung von Biodiversität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77" name=""/>
          <p:cNvSpPr txBox="1"/>
          <p:nvPr/>
        </p:nvSpPr>
        <p:spPr>
          <a:xfrm>
            <a:off x="2880000" y="4248000"/>
            <a:ext cx="4860000" cy="137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de-DE" sz="1800" spc="-1" strike="noStrike">
                <a:latin typeface="Arial"/>
                <a:ea typeface="Microsoft YaHei"/>
              </a:rPr>
              <a:t>Lebewesen in ihrer Umwelt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Umweltfaktoren, Populationsentwicklung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Fotosynthese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Entwicklung von Ökosystemen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78" name=""/>
          <p:cNvSpPr txBox="1"/>
          <p:nvPr/>
        </p:nvSpPr>
        <p:spPr>
          <a:xfrm>
            <a:off x="2880000" y="5362200"/>
            <a:ext cx="4680000" cy="137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de-DE" sz="1800" spc="-1" strike="noStrike">
                <a:latin typeface="Arial"/>
                <a:ea typeface="Microsoft YaHei"/>
              </a:rPr>
              <a:t>Informationsverarbeitung in Lebewesen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Anatomie und Physiologie neuronaler Kommunikationssysteme</a:t>
            </a:r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- Wahrnehmung, Bewegung, Lernen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8"/>
          <a:stretch/>
        </p:blipFill>
        <p:spPr>
          <a:xfrm>
            <a:off x="540000" y="1086840"/>
            <a:ext cx="2340000" cy="756000"/>
          </a:xfrm>
          <a:prstGeom prst="rect">
            <a:avLst/>
          </a:prstGeom>
          <a:ln w="0">
            <a:noFill/>
          </a:ln>
        </p:spPr>
      </p:pic>
      <p:pic>
        <p:nvPicPr>
          <p:cNvPr id="180" name="" descr=""/>
          <p:cNvPicPr/>
          <p:nvPr/>
        </p:nvPicPr>
        <p:blipFill>
          <a:blip r:embed="rId9"/>
          <a:stretch/>
        </p:blipFill>
        <p:spPr>
          <a:xfrm>
            <a:off x="1152000" y="2320920"/>
            <a:ext cx="1440000" cy="878040"/>
          </a:xfrm>
          <a:prstGeom prst="rect">
            <a:avLst/>
          </a:prstGeom>
          <a:ln w="0">
            <a:noFill/>
          </a:ln>
        </p:spPr>
      </p:pic>
      <p:pic>
        <p:nvPicPr>
          <p:cNvPr id="181" name="" descr=""/>
          <p:cNvPicPr/>
          <p:nvPr/>
        </p:nvPicPr>
        <p:blipFill>
          <a:blip r:embed="rId10"/>
          <a:stretch/>
        </p:blipFill>
        <p:spPr>
          <a:xfrm>
            <a:off x="540000" y="3780000"/>
            <a:ext cx="2160000" cy="1296000"/>
          </a:xfrm>
          <a:prstGeom prst="rect">
            <a:avLst/>
          </a:prstGeom>
          <a:ln w="0">
            <a:noFill/>
          </a:ln>
        </p:spPr>
      </p:pic>
      <p:pic>
        <p:nvPicPr>
          <p:cNvPr id="182" name="" descr=""/>
          <p:cNvPicPr/>
          <p:nvPr/>
        </p:nvPicPr>
        <p:blipFill>
          <a:blip r:embed="rId11"/>
          <a:stretch/>
        </p:blipFill>
        <p:spPr>
          <a:xfrm>
            <a:off x="705240" y="5537880"/>
            <a:ext cx="1994760" cy="1122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advTm="5000" p14:dur="250"/>
    </mc:Choice>
    <mc:Fallback>
      <p:transition advTm="5000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2" dur="1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el 1"/>
          <p:cNvSpPr txBox="1"/>
          <p:nvPr/>
        </p:nvSpPr>
        <p:spPr>
          <a:xfrm>
            <a:off x="457200" y="274680"/>
            <a:ext cx="8229240" cy="99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 u="sng">
                <a:solidFill>
                  <a:srgbClr val="000000"/>
                </a:solidFill>
                <a:uFillTx/>
                <a:latin typeface="Calibri"/>
              </a:rPr>
              <a:t>Zellbiologie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4" name="Grafik 4" descr=""/>
          <p:cNvPicPr/>
          <p:nvPr/>
        </p:nvPicPr>
        <p:blipFill>
          <a:blip r:embed="rId1"/>
          <a:stretch/>
        </p:blipFill>
        <p:spPr>
          <a:xfrm>
            <a:off x="7452360" y="188640"/>
            <a:ext cx="1275480" cy="86364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4" descr="http://static.cosmiq.de/data/de/c05/97/c0597f609aac5954a0904c9dda338c53_1_orig.jpg"/>
          <p:cNvPicPr/>
          <p:nvPr/>
        </p:nvPicPr>
        <p:blipFill>
          <a:blip r:embed="rId2"/>
          <a:stretch/>
        </p:blipFill>
        <p:spPr>
          <a:xfrm>
            <a:off x="768600" y="1209600"/>
            <a:ext cx="7901640" cy="4883400"/>
          </a:xfrm>
          <a:prstGeom prst="rect">
            <a:avLst/>
          </a:prstGeom>
          <a:ln w="0">
            <a:noFill/>
          </a:ln>
        </p:spPr>
      </p:pic>
      <p:sp>
        <p:nvSpPr>
          <p:cNvPr id="186" name="Rechteck 2"/>
          <p:cNvSpPr/>
          <p:nvPr/>
        </p:nvSpPr>
        <p:spPr>
          <a:xfrm>
            <a:off x="683640" y="6093360"/>
            <a:ext cx="756036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</a:rPr>
              <a:t>Quelle: http://static.cosmiq.de/data/de/c05/97/c0597f609aac5954a0904c9dda338c53_1_orig.jpg</a:t>
            </a:r>
            <a:endParaRPr b="0" lang="de-DE" sz="1200" spc="-1" strike="noStrike">
              <a:latin typeface="Arial"/>
            </a:endParaRPr>
          </a:p>
        </p:txBody>
      </p:sp>
      <p:pic>
        <p:nvPicPr>
          <p:cNvPr id="187" name="" descr="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r:embed="rId4"/>
              </p:ext>
            </p:extLst>
          </p:nvPr>
        </p:nvPicPr>
        <p:blipFill>
          <a:blip r:embed="rId5"/>
        </p:blipFill>
        <p:spPr>
          <a:xfrm>
            <a:off x="8318520" y="6032520"/>
            <a:ext cx="609120" cy="60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advTm="5000" p14:dur="250"/>
    </mc:Choice>
    <mc:Fallback>
      <p:transition advTm="5000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8" dur="1" fill="hold"/>
                                        <p:tgtEl>
                                          <p:spTgt spid="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el 1"/>
          <p:cNvSpPr txBox="1"/>
          <p:nvPr/>
        </p:nvSpPr>
        <p:spPr>
          <a:xfrm>
            <a:off x="457200" y="274680"/>
            <a:ext cx="8229240" cy="92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 u="sng">
                <a:solidFill>
                  <a:srgbClr val="000000"/>
                </a:solidFill>
                <a:uFillTx/>
                <a:latin typeface="Calibri"/>
              </a:rPr>
              <a:t>Enzymatik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9" name="Picture 2" descr=""/>
          <p:cNvPicPr/>
          <p:nvPr/>
        </p:nvPicPr>
        <p:blipFill>
          <a:blip r:embed="rId1"/>
          <a:stretch/>
        </p:blipFill>
        <p:spPr>
          <a:xfrm>
            <a:off x="190080" y="1052640"/>
            <a:ext cx="4475520" cy="338400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4" descr="http://unikoblenzlandaustudien.files.wordpress.com/2012/07/energiediagramm-zum-ablauf-einer-enzymkatalysierten-reaktion.jpg"/>
          <p:cNvPicPr/>
          <p:nvPr/>
        </p:nvPicPr>
        <p:blipFill>
          <a:blip r:embed="rId2"/>
          <a:stretch/>
        </p:blipFill>
        <p:spPr>
          <a:xfrm>
            <a:off x="4140000" y="3069000"/>
            <a:ext cx="4896360" cy="3600000"/>
          </a:xfrm>
          <a:prstGeom prst="rect">
            <a:avLst/>
          </a:prstGeom>
          <a:ln w="0">
            <a:solidFill>
              <a:srgbClr val="4f81bd"/>
            </a:solidFill>
          </a:ln>
        </p:spPr>
      </p:pic>
      <p:pic>
        <p:nvPicPr>
          <p:cNvPr id="191" name="Grafik 4" descr=""/>
          <p:cNvPicPr/>
          <p:nvPr/>
        </p:nvPicPr>
        <p:blipFill>
          <a:blip r:embed="rId3"/>
          <a:stretch/>
        </p:blipFill>
        <p:spPr>
          <a:xfrm>
            <a:off x="7452360" y="188640"/>
            <a:ext cx="1275480" cy="863640"/>
          </a:xfrm>
          <a:prstGeom prst="rect">
            <a:avLst/>
          </a:prstGeom>
          <a:ln w="0">
            <a:noFill/>
          </a:ln>
        </p:spPr>
      </p:pic>
      <p:pic>
        <p:nvPicPr>
          <p:cNvPr id="192" name="" descr="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r:embed="rId5"/>
              </p:ext>
            </p:extLst>
          </p:nvPr>
        </p:nvPicPr>
        <p:blipFill>
          <a:blip r:embed="rId6"/>
        </p:blipFill>
        <p:spPr>
          <a:xfrm>
            <a:off x="8318520" y="6032520"/>
            <a:ext cx="609120" cy="60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advTm="5000" p14:dur="250"/>
    </mc:Choice>
    <mc:Fallback>
      <p:transition advTm="5000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24" dur="1" fill="hold"/>
                                        <p:tgtEl>
                                          <p:spTgt spid="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el 1"/>
          <p:cNvSpPr txBox="1"/>
          <p:nvPr/>
        </p:nvSpPr>
        <p:spPr>
          <a:xfrm>
            <a:off x="457200" y="274680"/>
            <a:ext cx="8229240" cy="849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 u="sng">
                <a:solidFill>
                  <a:srgbClr val="000000"/>
                </a:solidFill>
                <a:uFillTx/>
                <a:latin typeface="Calibri"/>
              </a:rPr>
              <a:t>Stoffwechsel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4" name="Picture 2" descr=""/>
          <p:cNvPicPr/>
          <p:nvPr/>
        </p:nvPicPr>
        <p:blipFill>
          <a:blip r:embed="rId1"/>
          <a:stretch/>
        </p:blipFill>
        <p:spPr>
          <a:xfrm>
            <a:off x="971640" y="1268640"/>
            <a:ext cx="6696360" cy="5323320"/>
          </a:xfrm>
          <a:prstGeom prst="rect">
            <a:avLst/>
          </a:prstGeom>
          <a:ln w="0">
            <a:noFill/>
          </a:ln>
        </p:spPr>
      </p:pic>
      <p:pic>
        <p:nvPicPr>
          <p:cNvPr id="195" name="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8318520" y="6032520"/>
            <a:ext cx="609120" cy="60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advTm="5000" p14:dur="250"/>
    </mc:Choice>
    <mc:Fallback>
      <p:transition advTm="5000"/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30" dur="1" fill="hold"/>
                                        <p:tgtEl>
                                          <p:spTgt spid="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el 1"/>
          <p:cNvSpPr txBox="1"/>
          <p:nvPr/>
        </p:nvSpPr>
        <p:spPr>
          <a:xfrm>
            <a:off x="457200" y="274680"/>
            <a:ext cx="8229240" cy="63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 u="sng">
                <a:solidFill>
                  <a:srgbClr val="000000"/>
                </a:solidFill>
                <a:uFillTx/>
                <a:latin typeface="Calibri"/>
              </a:rPr>
              <a:t>Genetik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Inhaltsplatzhalter 2"/>
          <p:cNvSpPr txBox="1"/>
          <p:nvPr/>
        </p:nvSpPr>
        <p:spPr>
          <a:xfrm>
            <a:off x="4540680" y="2609640"/>
            <a:ext cx="4602960" cy="3339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Klassisch: Mendel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Human:   Stammbäume und Erbkrankheiten;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Humangenomprojekt;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Genetischer Fingerabdruck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Molekular: Aufbau DNA &amp; RNA; Transkription;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Gentechnik:  </a:t>
            </a: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Pflanzenzucht;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Lebensmittelherstellung;                                                  </a:t>
            </a: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Medikamentenherstellung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8" name="Grafik 3" descr=""/>
          <p:cNvPicPr/>
          <p:nvPr/>
        </p:nvPicPr>
        <p:blipFill>
          <a:blip r:embed="rId1"/>
          <a:stretch/>
        </p:blipFill>
        <p:spPr>
          <a:xfrm>
            <a:off x="7452360" y="188640"/>
            <a:ext cx="1275480" cy="8636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2" descr="https://upload.wikimedia.org/wikipedia/commons/thumb/f/fd/Difference_DNA_RNA-DE.svg/2000px-Difference_DNA_RNA-DE.svg.png"/>
          <p:cNvPicPr/>
          <p:nvPr/>
        </p:nvPicPr>
        <p:blipFill>
          <a:blip r:embed="rId2"/>
          <a:stretch/>
        </p:blipFill>
        <p:spPr>
          <a:xfrm>
            <a:off x="179640" y="2637000"/>
            <a:ext cx="4248000" cy="340164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4" descr="http://www.biokurs.de/skripten/bilder/mhybrid1.gif"/>
          <p:cNvPicPr/>
          <p:nvPr/>
        </p:nvPicPr>
        <p:blipFill>
          <a:blip r:embed="rId3"/>
          <a:stretch/>
        </p:blipFill>
        <p:spPr>
          <a:xfrm>
            <a:off x="1727640" y="1064520"/>
            <a:ext cx="4656600" cy="1428120"/>
          </a:xfrm>
          <a:prstGeom prst="rect">
            <a:avLst/>
          </a:prstGeom>
          <a:ln w="0">
            <a:noFill/>
          </a:ln>
        </p:spPr>
      </p:pic>
      <p:sp>
        <p:nvSpPr>
          <p:cNvPr id="201" name="Rechteck 4"/>
          <p:cNvSpPr/>
          <p:nvPr/>
        </p:nvSpPr>
        <p:spPr>
          <a:xfrm>
            <a:off x="0" y="6507720"/>
            <a:ext cx="4646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</a:rPr>
              <a:t>Quelle: http://www.biokurs.de/skripten/bilder/mhybrid1.gif</a:t>
            </a:r>
            <a:endParaRPr b="0" lang="de-DE" sz="1200" spc="-1" strike="noStrike">
              <a:latin typeface="Arial"/>
            </a:endParaRPr>
          </a:p>
        </p:txBody>
      </p:sp>
      <p:pic>
        <p:nvPicPr>
          <p:cNvPr id="202" name="" descr="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r:embed="rId5"/>
              </p:ext>
            </p:extLst>
          </p:nvPr>
        </p:nvPicPr>
        <p:blipFill>
          <a:blip r:embed="rId6"/>
        </p:blipFill>
        <p:spPr>
          <a:xfrm>
            <a:off x="8318520" y="6032520"/>
            <a:ext cx="609120" cy="60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advTm="5000" p14:dur="250"/>
    </mc:Choice>
    <mc:Fallback>
      <p:transition advTm="5000"/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36" dur="1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rafik 2" descr=""/>
          <p:cNvPicPr/>
          <p:nvPr/>
        </p:nvPicPr>
        <p:blipFill>
          <a:blip r:embed="rId1"/>
          <a:stretch/>
        </p:blipFill>
        <p:spPr>
          <a:xfrm>
            <a:off x="7452360" y="188640"/>
            <a:ext cx="1275480" cy="863640"/>
          </a:xfrm>
          <a:prstGeom prst="rect">
            <a:avLst/>
          </a:prstGeom>
          <a:ln w="0">
            <a:noFill/>
          </a:ln>
        </p:spPr>
      </p:pic>
      <p:sp>
        <p:nvSpPr>
          <p:cNvPr id="204" name="Titel 1"/>
          <p:cNvSpPr/>
          <p:nvPr/>
        </p:nvSpPr>
        <p:spPr>
          <a:xfrm>
            <a:off x="457200" y="274680"/>
            <a:ext cx="8229240" cy="63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 u="sng">
                <a:solidFill>
                  <a:srgbClr val="000000"/>
                </a:solidFill>
                <a:uFillTx/>
                <a:latin typeface="Calibri"/>
              </a:rPr>
              <a:t>Evolution</a:t>
            </a:r>
            <a:endParaRPr b="0" lang="de-DE" sz="3200" spc="-1" strike="noStrike">
              <a:latin typeface="Arial"/>
            </a:endParaRPr>
          </a:p>
        </p:txBody>
      </p:sp>
      <p:pic>
        <p:nvPicPr>
          <p:cNvPr id="205" name="Picture 2" descr="http://3.bp.blogspot.com/-lnyB0S04dkk/VFlfO5PAz6I/AAAAAAAABy8/QJDQejNPK4Y/s400/giraffet-neck%2Blamarck%2Bdarwin.jpg"/>
          <p:cNvPicPr/>
          <p:nvPr/>
        </p:nvPicPr>
        <p:blipFill>
          <a:blip r:embed="rId2"/>
          <a:srcRect l="0" t="0" r="0" b="4659"/>
          <a:stretch/>
        </p:blipFill>
        <p:spPr>
          <a:xfrm>
            <a:off x="1691640" y="1556640"/>
            <a:ext cx="5616360" cy="5180400"/>
          </a:xfrm>
          <a:prstGeom prst="rect">
            <a:avLst/>
          </a:prstGeom>
          <a:ln w="0">
            <a:noFill/>
          </a:ln>
        </p:spPr>
      </p:pic>
      <p:sp>
        <p:nvSpPr>
          <p:cNvPr id="206" name="Titel 1"/>
          <p:cNvSpPr txBox="1"/>
          <p:nvPr/>
        </p:nvSpPr>
        <p:spPr>
          <a:xfrm>
            <a:off x="623880" y="951480"/>
            <a:ext cx="6850800" cy="777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Lamarck                       vs.                  Darwin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7" name="" descr="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r:embed="rId4"/>
              </p:ext>
            </p:extLst>
          </p:nvPr>
        </p:nvPicPr>
        <p:blipFill>
          <a:blip r:embed="rId5"/>
        </p:blipFill>
        <p:spPr>
          <a:xfrm>
            <a:off x="8318520" y="6032520"/>
            <a:ext cx="609120" cy="60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advTm="5000" p14:dur="250"/>
    </mc:Choice>
    <mc:Fallback>
      <p:transition advTm="5000"/>
    </mc:Fallback>
  </mc:AlternateContent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42" dur="1" fill="hold"/>
                                        <p:tgtEl>
                                          <p:spTgt spid="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rafik 2" descr=""/>
          <p:cNvPicPr/>
          <p:nvPr/>
        </p:nvPicPr>
        <p:blipFill>
          <a:blip r:embed="rId1"/>
          <a:stretch/>
        </p:blipFill>
        <p:spPr>
          <a:xfrm>
            <a:off x="7452360" y="188640"/>
            <a:ext cx="1275480" cy="8636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2" descr="http://wizard.webquests.ch/pics/upload/373/grenvergleich_und_verbreitungsgebiete_von_vier_pinguinarten_400.jpg"/>
          <p:cNvPicPr/>
          <p:nvPr/>
        </p:nvPicPr>
        <p:blipFill>
          <a:blip r:embed="rId2"/>
          <a:stretch/>
        </p:blipFill>
        <p:spPr>
          <a:xfrm>
            <a:off x="755640" y="1556640"/>
            <a:ext cx="2868480" cy="4608000"/>
          </a:xfrm>
          <a:prstGeom prst="rect">
            <a:avLst/>
          </a:prstGeom>
          <a:ln w="0">
            <a:noFill/>
          </a:ln>
        </p:spPr>
      </p:pic>
      <p:sp>
        <p:nvSpPr>
          <p:cNvPr id="210" name="Titel 1"/>
          <p:cNvSpPr/>
          <p:nvPr/>
        </p:nvSpPr>
        <p:spPr>
          <a:xfrm>
            <a:off x="457200" y="274680"/>
            <a:ext cx="8229240" cy="63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 u="sng">
                <a:solidFill>
                  <a:srgbClr val="000000"/>
                </a:solidFill>
                <a:uFillTx/>
                <a:latin typeface="Calibri"/>
              </a:rPr>
              <a:t>Ökologie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211" name="Titel 3"/>
          <p:cNvSpPr txBox="1"/>
          <p:nvPr/>
        </p:nvSpPr>
        <p:spPr>
          <a:xfrm>
            <a:off x="1259640" y="1124640"/>
            <a:ext cx="547416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BERGMANNsche Regel           und      ALLENsche Regel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2" name="Picture 4" descr="http://www.spektrum.de/lexika/images/bio/fff238.jpg"/>
          <p:cNvPicPr/>
          <p:nvPr/>
        </p:nvPicPr>
        <p:blipFill>
          <a:blip r:embed="rId3"/>
          <a:stretch/>
        </p:blipFill>
        <p:spPr>
          <a:xfrm>
            <a:off x="5940000" y="1628640"/>
            <a:ext cx="1351800" cy="4170600"/>
          </a:xfrm>
          <a:prstGeom prst="rect">
            <a:avLst/>
          </a:prstGeom>
          <a:ln w="0">
            <a:noFill/>
          </a:ln>
        </p:spPr>
      </p:pic>
      <p:sp>
        <p:nvSpPr>
          <p:cNvPr id="213" name="Rechteck 8"/>
          <p:cNvSpPr/>
          <p:nvPr/>
        </p:nvSpPr>
        <p:spPr>
          <a:xfrm>
            <a:off x="724680" y="6317640"/>
            <a:ext cx="3279600" cy="63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</a:rPr>
              <a:t>Quelle: </a:t>
            </a:r>
            <a:r>
              <a:rPr b="0" lang="de-DE" sz="12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http</a:t>
            </a:r>
            <a:r>
              <a:rPr b="0" lang="de-DE" sz="12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://</a:t>
            </a:r>
            <a:r>
              <a:rPr b="0" lang="de-DE" sz="1200" spc="-1" strike="noStrike" u="sng">
                <a:solidFill>
                  <a:srgbClr val="0000ff"/>
                </a:solidFill>
                <a:uFillTx/>
                <a:latin typeface="Calibri"/>
                <a:hlinkClick r:id="rId6"/>
              </a:rPr>
              <a:t>wizard.webquests.ch/pics/upload</a:t>
            </a:r>
            <a:r>
              <a:rPr b="0" lang="de-DE" sz="1200" spc="-1" strike="noStrike" u="sng">
                <a:solidFill>
                  <a:srgbClr val="0000ff"/>
                </a:solidFill>
                <a:uFillTx/>
                <a:latin typeface="Calibri"/>
                <a:hlinkClick r:id="rId7"/>
              </a:rPr>
              <a:t>/</a:t>
            </a:r>
            <a:endParaRPr b="0" lang="de-DE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200" spc="-1" strike="noStrike" u="sng">
                <a:solidFill>
                  <a:srgbClr val="0000ff"/>
                </a:solidFill>
                <a:uFillTx/>
                <a:latin typeface="Calibri"/>
                <a:hlinkClick r:id="rId8"/>
              </a:rPr>
              <a:t>373/</a:t>
            </a:r>
            <a:r>
              <a:rPr b="0" lang="de-DE" sz="1200" spc="-1" strike="noStrike" u="sng">
                <a:solidFill>
                  <a:srgbClr val="0000ff"/>
                </a:solidFill>
                <a:uFillTx/>
                <a:latin typeface="Calibri"/>
                <a:hlinkClick r:id="rId9"/>
              </a:rPr>
              <a:t>grenvergleich_und_verbreitungsgebiete</a:t>
            </a:r>
            <a:r>
              <a:rPr b="0" lang="de-DE" sz="1200" spc="-1" strike="noStrike" u="sng">
                <a:solidFill>
                  <a:srgbClr val="0000ff"/>
                </a:solidFill>
                <a:uFillTx/>
                <a:latin typeface="Calibri"/>
                <a:hlinkClick r:id="rId10"/>
              </a:rPr>
              <a:t>_</a:t>
            </a:r>
            <a:endParaRPr b="0" lang="de-DE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200" spc="-1" strike="noStrike" u="sng">
                <a:solidFill>
                  <a:srgbClr val="0000ff"/>
                </a:solidFill>
                <a:uFillTx/>
                <a:latin typeface="Calibri"/>
                <a:hlinkClick r:id="rId11"/>
              </a:rPr>
              <a:t>von_vier_pinguinarten_400.jp</a:t>
            </a:r>
            <a:r>
              <a:rPr b="0" lang="de-DE" sz="1200" spc="-1" strike="noStrike" u="sng">
                <a:solidFill>
                  <a:srgbClr val="000000"/>
                </a:solidFill>
                <a:uFillTx/>
                <a:latin typeface="Calibri"/>
              </a:rPr>
              <a:t>g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14" name="Rechteck 5"/>
          <p:cNvSpPr/>
          <p:nvPr/>
        </p:nvSpPr>
        <p:spPr>
          <a:xfrm>
            <a:off x="4993920" y="6271560"/>
            <a:ext cx="491652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</a:rPr>
              <a:t>Quelle: http://www.spektrum.de/lexika/images/bio/fff238.jpg</a:t>
            </a:r>
            <a:endParaRPr b="0" lang="de-DE" sz="1200" spc="-1" strike="noStrike">
              <a:latin typeface="Arial"/>
            </a:endParaRPr>
          </a:p>
        </p:txBody>
      </p:sp>
      <p:pic>
        <p:nvPicPr>
          <p:cNvPr id="215" name="" descr="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r:embed="rId13"/>
              </p:ext>
            </p:extLst>
          </p:nvPr>
        </p:nvPicPr>
        <p:blipFill>
          <a:blip r:embed="rId14"/>
        </p:blipFill>
        <p:spPr>
          <a:xfrm>
            <a:off x="8318520" y="6032520"/>
            <a:ext cx="609120" cy="60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advTm="5000" p14:dur="250"/>
    </mc:Choice>
    <mc:Fallback>
      <p:transition advTm="5000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48" dur="1" fill="hold"/>
                                        <p:tgtEl>
                                          <p:spTgt spid="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rafik 2_0" descr=""/>
          <p:cNvPicPr/>
          <p:nvPr/>
        </p:nvPicPr>
        <p:blipFill>
          <a:blip r:embed="rId1"/>
          <a:stretch/>
        </p:blipFill>
        <p:spPr>
          <a:xfrm>
            <a:off x="7452360" y="188640"/>
            <a:ext cx="1275480" cy="863640"/>
          </a:xfrm>
          <a:prstGeom prst="rect">
            <a:avLst/>
          </a:prstGeom>
          <a:ln w="0">
            <a:noFill/>
          </a:ln>
        </p:spPr>
      </p:pic>
      <p:sp>
        <p:nvSpPr>
          <p:cNvPr id="217" name="Titel 1_1"/>
          <p:cNvSpPr/>
          <p:nvPr/>
        </p:nvSpPr>
        <p:spPr>
          <a:xfrm>
            <a:off x="457200" y="274680"/>
            <a:ext cx="8229240" cy="63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 u="sng">
                <a:solidFill>
                  <a:srgbClr val="000000"/>
                </a:solidFill>
                <a:uFillTx/>
                <a:latin typeface="Calibri"/>
              </a:rPr>
              <a:t>Neurologie</a:t>
            </a:r>
            <a:endParaRPr b="0" lang="de-DE" sz="3200" spc="-1" strike="noStrike">
              <a:latin typeface="Arial"/>
            </a:endParaRPr>
          </a:p>
        </p:txBody>
      </p:sp>
      <p:pic>
        <p:nvPicPr>
          <p:cNvPr id="218" name="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8318520" y="6032520"/>
            <a:ext cx="609120" cy="609120"/>
          </a:xfrm>
          <a:prstGeom prst="rect">
            <a:avLst/>
          </a:prstGeom>
          <a:ln w="0">
            <a:noFill/>
          </a:ln>
        </p:spPr>
      </p:pic>
      <p:pic>
        <p:nvPicPr>
          <p:cNvPr id="219" name="" descr=""/>
          <p:cNvPicPr/>
          <p:nvPr/>
        </p:nvPicPr>
        <p:blipFill>
          <a:blip r:embed="rId5"/>
          <a:stretch/>
        </p:blipFill>
        <p:spPr>
          <a:xfrm>
            <a:off x="18000" y="855720"/>
            <a:ext cx="5562000" cy="3141720"/>
          </a:xfrm>
          <a:prstGeom prst="rect">
            <a:avLst/>
          </a:prstGeom>
          <a:ln w="0">
            <a:noFill/>
          </a:ln>
        </p:spPr>
      </p:pic>
      <p:pic>
        <p:nvPicPr>
          <p:cNvPr id="220" name="" descr=""/>
          <p:cNvPicPr/>
          <p:nvPr/>
        </p:nvPicPr>
        <p:blipFill>
          <a:blip r:embed="rId6"/>
          <a:stretch/>
        </p:blipFill>
        <p:spPr>
          <a:xfrm>
            <a:off x="5400000" y="2638440"/>
            <a:ext cx="3744000" cy="2244600"/>
          </a:xfrm>
          <a:prstGeom prst="rect">
            <a:avLst/>
          </a:prstGeom>
          <a:ln w="0">
            <a:noFill/>
          </a:ln>
        </p:spPr>
      </p:pic>
      <p:pic>
        <p:nvPicPr>
          <p:cNvPr id="221" name="" descr=""/>
          <p:cNvPicPr/>
          <p:nvPr/>
        </p:nvPicPr>
        <p:blipFill>
          <a:blip r:embed="rId7"/>
          <a:stretch/>
        </p:blipFill>
        <p:spPr>
          <a:xfrm>
            <a:off x="2236320" y="4107240"/>
            <a:ext cx="3163680" cy="237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advTm="5000" p14:dur="250"/>
    </mc:Choice>
    <mc:Fallback>
      <p:transition advTm="5000"/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54" dur="1" fill="hold"/>
                                        <p:tgtEl>
                                          <p:spTgt spid="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Application>LibreOffice/7.1.8.1$Windows_X86_64 LibreOffice_project/e1f30c802c3269a1d052614453f260e49458c82c</Application>
  <AppVersion>15.0000</AppVersion>
  <Words>227</Words>
  <Paragraphs>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2014-01-10T15:36:51Z</dcterms:created>
  <dc:creator>Nürenberg</dc:creator>
  <dc:description/>
  <dc:language>de-DE</dc:language>
  <cp:lastModifiedBy/>
  <dcterms:modified xsi:type="dcterms:W3CDTF">2022-11-18T14:30:37Z</dcterms:modified>
  <cp:revision>20</cp:revision>
  <dc:subject/>
  <dc:title>Oberstufe Biologie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10</vt:i4>
  </property>
  <property fmtid="{D5CDD505-2E9C-101B-9397-08002B2CF9AE}" pid="3" name="PresentationFormat">
    <vt:lpwstr>Bildschirmpräsentation (4:3)</vt:lpwstr>
  </property>
  <property fmtid="{D5CDD505-2E9C-101B-9397-08002B2CF9AE}" pid="4" name="Slides">
    <vt:i4>10</vt:i4>
  </property>
</Properties>
</file>